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05" r:id="rId2"/>
    <p:sldId id="382" r:id="rId3"/>
    <p:sldId id="381" r:id="rId4"/>
    <p:sldId id="383" r:id="rId5"/>
    <p:sldId id="256" r:id="rId6"/>
    <p:sldId id="406" r:id="rId7"/>
    <p:sldId id="407" r:id="rId8"/>
    <p:sldId id="408" r:id="rId9"/>
    <p:sldId id="409" r:id="rId10"/>
    <p:sldId id="412" r:id="rId11"/>
    <p:sldId id="411" r:id="rId12"/>
    <p:sldId id="410" r:id="rId13"/>
    <p:sldId id="413" r:id="rId14"/>
    <p:sldId id="414" r:id="rId15"/>
    <p:sldId id="415" r:id="rId16"/>
    <p:sldId id="416" r:id="rId17"/>
    <p:sldId id="418" r:id="rId18"/>
    <p:sldId id="419" r:id="rId19"/>
    <p:sldId id="420" r:id="rId20"/>
    <p:sldId id="4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人口</c:v>
                </c:pt>
              </c:strCache>
            </c:strRef>
          </c:tx>
          <c:spPr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平成25年</c:v>
                </c:pt>
                <c:pt idx="1">
                  <c:v>平成26年</c:v>
                </c:pt>
                <c:pt idx="2">
                  <c:v>平成27年</c:v>
                </c:pt>
                <c:pt idx="3">
                  <c:v>平成28年</c:v>
                </c:pt>
                <c:pt idx="4">
                  <c:v>平成29年</c:v>
                </c:pt>
                <c:pt idx="5">
                  <c:v>平成30年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563895</c:v>
                </c:pt>
                <c:pt idx="1">
                  <c:v>562940</c:v>
                </c:pt>
                <c:pt idx="2">
                  <c:v>562781</c:v>
                </c:pt>
                <c:pt idx="3">
                  <c:v>563327</c:v>
                </c:pt>
                <c:pt idx="4">
                  <c:v>563538</c:v>
                </c:pt>
                <c:pt idx="5">
                  <c:v>562522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F5-4FF7-9556-4A5940F6F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26912"/>
        <c:axId val="517652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高齢化率</c:v>
                </c:pt>
              </c:strCache>
            </c:strRef>
          </c:tx>
          <c:dLbls>
            <c:dLbl>
              <c:idx val="1"/>
              <c:layout>
                <c:manualLayout>
                  <c:x val="-6.076589062466449E-2"/>
                  <c:y val="-0.13991424638042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F5-4FF7-9556-4A5940F6F43C}"/>
                </c:ext>
              </c:extLst>
            </c:dLbl>
            <c:dLbl>
              <c:idx val="2"/>
              <c:layout>
                <c:manualLayout>
                  <c:x val="-7.8551029344078482E-2"/>
                  <c:y val="-6.9957123190214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5-4FF7-9556-4A5940F6F43C}"/>
                </c:ext>
              </c:extLst>
            </c:dLbl>
            <c:dLbl>
              <c:idx val="3"/>
              <c:layout>
                <c:manualLayout>
                  <c:x val="-6.3730080411233486E-2"/>
                  <c:y val="-7.533844035869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F5-4FF7-9556-4A5940F6F43C}"/>
                </c:ext>
              </c:extLst>
            </c:dLbl>
            <c:dLbl>
              <c:idx val="4"/>
              <c:layout>
                <c:manualLayout>
                  <c:x val="-7.2622649770940489E-2"/>
                  <c:y val="-4.305053734782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F5-4FF7-9556-4A5940F6F43C}"/>
                </c:ext>
              </c:extLst>
            </c:dLbl>
            <c:dLbl>
              <c:idx val="5"/>
              <c:layout>
                <c:manualLayout>
                  <c:x val="-4.4462846798533906E-3"/>
                  <c:y val="1.614352777967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F5-4FF7-9556-4A5940F6F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平成25年</c:v>
                </c:pt>
                <c:pt idx="1">
                  <c:v>平成26年</c:v>
                </c:pt>
                <c:pt idx="2">
                  <c:v>平成27年</c:v>
                </c:pt>
                <c:pt idx="3">
                  <c:v>平成28年</c:v>
                </c:pt>
                <c:pt idx="4">
                  <c:v>平成29年</c:v>
                </c:pt>
                <c:pt idx="5">
                  <c:v>平成30年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0.22900000000000001</c:v>
                </c:pt>
                <c:pt idx="1">
                  <c:v>0.24</c:v>
                </c:pt>
                <c:pt idx="2">
                  <c:v>0.248</c:v>
                </c:pt>
                <c:pt idx="3">
                  <c:v>0.255</c:v>
                </c:pt>
                <c:pt idx="4">
                  <c:v>0.26</c:v>
                </c:pt>
                <c:pt idx="5">
                  <c:v>0.26500000000000001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2F5-4FF7-9556-4A5940F6F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27936"/>
        <c:axId val="51766976"/>
      </c:lineChart>
      <c:catAx>
        <c:axId val="347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51765248"/>
        <c:crosses val="autoZero"/>
        <c:auto val="1"/>
        <c:lblAlgn val="ctr"/>
        <c:lblOffset val="100"/>
        <c:noMultiLvlLbl val="0"/>
      </c:catAx>
      <c:valAx>
        <c:axId val="51765248"/>
        <c:scaling>
          <c:orientation val="minMax"/>
          <c:max val="565000"/>
          <c:min val="56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34726912"/>
        <c:crosses val="autoZero"/>
        <c:crossBetween val="between"/>
      </c:valAx>
      <c:valAx>
        <c:axId val="5176697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34727936"/>
        <c:crosses val="max"/>
        <c:crossBetween val="between"/>
      </c:valAx>
      <c:catAx>
        <c:axId val="3472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669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Sheet2!$D$13</c:f>
              <c:strCache>
                <c:ptCount val="1"/>
                <c:pt idx="0">
                  <c:v>75歳以上人口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Sheet2!$E$12:$K$12</c:f>
              <c:numCache>
                <c:formatCode>General</c:formatCode>
                <c:ptCount val="7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</c:numCache>
            </c:numRef>
          </c:cat>
          <c:val>
            <c:numRef>
              <c:f>Sheet2!$E$13:$K$13</c:f>
              <c:numCache>
                <c:formatCode>0.0%</c:formatCode>
                <c:ptCount val="7"/>
                <c:pt idx="0">
                  <c:v>1</c:v>
                </c:pt>
                <c:pt idx="1">
                  <c:v>1.238</c:v>
                </c:pt>
                <c:pt idx="2">
                  <c:v>1.4830000000000001</c:v>
                </c:pt>
                <c:pt idx="3">
                  <c:v>1.554</c:v>
                </c:pt>
                <c:pt idx="4">
                  <c:v>1.5289999999999999</c:v>
                </c:pt>
                <c:pt idx="5">
                  <c:v>1.556</c:v>
                </c:pt>
                <c:pt idx="6">
                  <c:v>1.651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C0-4F89-BCBE-6CD1118937C5}"/>
            </c:ext>
          </c:extLst>
        </c:ser>
        <c:ser>
          <c:idx val="1"/>
          <c:order val="1"/>
          <c:tx>
            <c:strRef>
              <c:f>Sheet2!$D$14</c:f>
              <c:strCache>
                <c:ptCount val="1"/>
                <c:pt idx="0">
                  <c:v>15～64歳人口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Sheet2!$E$12:$K$12</c:f>
              <c:numCache>
                <c:formatCode>General</c:formatCode>
                <c:ptCount val="7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</c:numCache>
            </c:numRef>
          </c:cat>
          <c:val>
            <c:numRef>
              <c:f>Sheet2!$E$14:$K$14</c:f>
              <c:numCache>
                <c:formatCode>0.0%</c:formatCode>
                <c:ptCount val="7"/>
                <c:pt idx="0">
                  <c:v>1</c:v>
                </c:pt>
                <c:pt idx="1">
                  <c:v>0.96199999999999997</c:v>
                </c:pt>
                <c:pt idx="2">
                  <c:v>0.93300000000000005</c:v>
                </c:pt>
                <c:pt idx="3">
                  <c:v>0.88600000000000001</c:v>
                </c:pt>
                <c:pt idx="4">
                  <c:v>0.82299999999999995</c:v>
                </c:pt>
                <c:pt idx="5">
                  <c:v>0.747</c:v>
                </c:pt>
                <c:pt idx="6">
                  <c:v>0.69199999999999995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C0-4F89-BCBE-6CD111893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52032"/>
        <c:axId val="34116096"/>
      </c:lineChart>
      <c:catAx>
        <c:axId val="510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34116096"/>
        <c:crosses val="autoZero"/>
        <c:auto val="1"/>
        <c:lblAlgn val="ctr"/>
        <c:lblOffset val="100"/>
        <c:noMultiLvlLbl val="0"/>
      </c:catAx>
      <c:valAx>
        <c:axId val="34116096"/>
        <c:scaling>
          <c:orientation val="minMax"/>
          <c:max val="1.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510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90978585226"/>
          <c:y val="0.17001357586366728"/>
          <c:w val="0.83713115898049895"/>
          <c:h val="0.7053331733404859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需要見込み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  <a:prstDash val="dash"/>
            </a:ln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A-464A-95D5-3384C8301837}"/>
                </c:ext>
              </c:extLst>
            </c:dLbl>
            <c:dLbl>
              <c:idx val="1"/>
              <c:layout>
                <c:manualLayout>
                  <c:x val="-5.878988921150903E-2"/>
                  <c:y val="-0.16072435648546826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191,415</a:t>
                    </a:r>
                    <a:r>
                      <a:rPr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人</a:t>
                    </a:r>
                    <a:endParaRPr lang="ja-JP" altLang="en-US" sz="12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A-464A-95D5-3384C8301837}"/>
                </c:ext>
              </c:extLst>
            </c:dLbl>
            <c:dLbl>
              <c:idx val="2"/>
              <c:layout>
                <c:manualLayout>
                  <c:x val="-6.8407603833492182E-3"/>
                  <c:y val="-0.3625990709130247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222,820</a:t>
                    </a:r>
                    <a:r>
                      <a:rPr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人</a:t>
                    </a:r>
                    <a:endParaRPr lang="ja-JP" altLang="en-US" sz="12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A-464A-95D5-3384C8301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2016年度</c:v>
                </c:pt>
                <c:pt idx="1">
                  <c:v>2020年度</c:v>
                </c:pt>
                <c:pt idx="2">
                  <c:v>2025年度</c:v>
                </c:pt>
              </c:strCache>
            </c:strRef>
          </c:cat>
          <c:val>
            <c:numRef>
              <c:f>Sheet1!$B$2:$B$4</c:f>
              <c:numCache>
                <c:formatCode>#,##0_);[Red]\(#,##0\)</c:formatCode>
                <c:ptCount val="3"/>
                <c:pt idx="0">
                  <c:v>179836</c:v>
                </c:pt>
                <c:pt idx="1">
                  <c:v>191415</c:v>
                </c:pt>
                <c:pt idx="2">
                  <c:v>222820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8A-464A-95D5-3384C8301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供給見込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6.3556501730038004E-2"/>
                  <c:y val="-0.1173683308641868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179,836</a:t>
                    </a:r>
                    <a:r>
                      <a:rPr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人</a:t>
                    </a:r>
                    <a:endParaRPr lang="ja-JP" altLang="en-US" sz="12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A-464A-95D5-3384C8301837}"/>
                </c:ext>
              </c:extLst>
            </c:dLbl>
            <c:dLbl>
              <c:idx val="1"/>
              <c:layout>
                <c:manualLayout>
                  <c:x val="-6.1967714298010929E-2"/>
                  <c:y val="4.261446825863352E-3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179,857</a:t>
                    </a:r>
                    <a:r>
                      <a:rPr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人</a:t>
                    </a:r>
                    <a:endParaRPr lang="ja-JP" altLang="en-US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8A-464A-95D5-3384C8301837}"/>
                </c:ext>
              </c:extLst>
            </c:dLbl>
            <c:dLbl>
              <c:idx val="2"/>
              <c:layout>
                <c:manualLayout>
                  <c:x val="-6.037880175475998E-2"/>
                  <c:y val="-1.9664691349455449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defRPr>
                    </a:pPr>
                    <a:r>
                      <a:rPr lang="en-US" altLang="ja-JP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188,155</a:t>
                    </a:r>
                    <a:r>
                      <a:rPr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人</a:t>
                    </a:r>
                    <a:endParaRPr lang="ja-JP" altLang="en-US" sz="12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8A-464A-95D5-3384C8301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2016年度</c:v>
                </c:pt>
                <c:pt idx="1">
                  <c:v>2020年度</c:v>
                </c:pt>
                <c:pt idx="2">
                  <c:v>2025年度</c:v>
                </c:pt>
              </c:strCache>
            </c:strRef>
          </c:cat>
          <c:val>
            <c:numRef>
              <c:f>Sheet1!$C$2:$C$4</c:f>
              <c:numCache>
                <c:formatCode>#,##0_);[Red]\(#,##0\)</c:formatCode>
                <c:ptCount val="3"/>
                <c:pt idx="0">
                  <c:v>179836</c:v>
                </c:pt>
                <c:pt idx="1">
                  <c:v>179857</c:v>
                </c:pt>
                <c:pt idx="2">
                  <c:v>188155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8A-464A-95D5-3384C8301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59712"/>
        <c:axId val="34113792"/>
      </c:areaChart>
      <c:catAx>
        <c:axId val="5105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34113792"/>
        <c:crosses val="autoZero"/>
        <c:auto val="1"/>
        <c:lblAlgn val="ctr"/>
        <c:lblOffset val="100"/>
        <c:noMultiLvlLbl val="0"/>
      </c:catAx>
      <c:valAx>
        <c:axId val="34113792"/>
        <c:scaling>
          <c:orientation val="minMax"/>
          <c:min val="170000"/>
        </c:scaling>
        <c:delete val="0"/>
        <c:axPos val="l"/>
        <c:majorGridlines/>
        <c:numFmt formatCode="#,##0_);[Red]\(#,##0\)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1059712"/>
        <c:crosses val="autoZero"/>
        <c:crossBetween val="midCat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1.4639213641092219E-2"/>
                <c:y val="0.49791535508400303"/>
              </c:manualLayout>
            </c:layout>
            <c:tx>
              <c:rich>
                <a:bodyPr rot="0" vert="horz"/>
                <a:lstStyle/>
                <a:p>
                  <a:pPr>
                    <a:defRPr sz="1000" b="1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r>
                    <a:rPr lang="ja-JP" altLang="en-US" sz="1000" b="1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千人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4421896065602388"/>
          <c:y val="0.19419543596874494"/>
          <c:w val="0.24422578777796619"/>
          <c:h val="0.1648879226575754"/>
        </c:manualLayout>
      </c:layout>
      <c:overlay val="0"/>
      <c:txPr>
        <a:bodyPr/>
        <a:lstStyle/>
        <a:p>
          <a:pPr>
            <a:defRPr sz="1200">
              <a:latin typeface="Meiryo UI" pitchFamily="50" charset="-128"/>
              <a:ea typeface="Meiryo UI" pitchFamily="50" charset="-128"/>
              <a:cs typeface="Meiryo UI" pitchFamily="50" charset="-128"/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05985-D611-41EA-8844-47808BB3CB8E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C04AC-3E50-43F8-8175-47D6FEDAF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6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F71CFF4-695F-4BF9-8D89-A114D4311A65}" type="slidenum">
              <a:rPr lang="en-US" sz="1400" spc="-1">
                <a:latin typeface="Times New Roman"/>
              </a:rPr>
              <a:pPr algn="r"/>
              <a:t>3</a:t>
            </a:fld>
            <a:endParaRPr lang="en-US" sz="14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36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1A0AF-89B4-41D1-AC83-A8FF3BDA559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37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41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81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5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42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82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21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02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99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0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E11C-AAB1-48E9-BF57-C1C42A012850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BA98-6911-4ABE-9FFE-87F967934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30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4A02A9FF-E679-415B-979C-56BDC972BB8B}"/>
              </a:ext>
            </a:extLst>
          </p:cNvPr>
          <p:cNvSpPr txBox="1"/>
          <p:nvPr/>
        </p:nvSpPr>
        <p:spPr>
          <a:xfrm>
            <a:off x="3764606" y="6158883"/>
            <a:ext cx="491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特定非営利活動法人八王子共生社会推進会議　</a:t>
            </a:r>
            <a:r>
              <a:rPr kumimoji="1" lang="en-US" altLang="ja-JP" sz="1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2020/01/14</a:t>
            </a:r>
            <a:endParaRPr kumimoji="1" lang="ja-JP" altLang="en-US" sz="1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198C673-3385-435C-94B2-25F3A9F7EECE}"/>
              </a:ext>
            </a:extLst>
          </p:cNvPr>
          <p:cNvSpPr txBox="1"/>
          <p:nvPr/>
        </p:nvSpPr>
        <p:spPr>
          <a:xfrm>
            <a:off x="768486" y="1293778"/>
            <a:ext cx="453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「もやい」（ＮＰＯ法人八王子共生社会推進会議</a:t>
            </a:r>
            <a:endParaRPr lang="en-US" altLang="ja-JP" sz="1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ja-JP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「トヨタ基金プロジェクト」の活動</a:t>
            </a:r>
            <a:endParaRPr lang="ja-JP" altLang="ja-JP" sz="2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3F9FBF8F-68CD-4F04-8761-744239D178DF}"/>
              </a:ext>
            </a:extLst>
          </p:cNvPr>
          <p:cNvSpPr txBox="1"/>
          <p:nvPr/>
        </p:nvSpPr>
        <p:spPr>
          <a:xfrm>
            <a:off x="749640" y="4188642"/>
            <a:ext cx="750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（トヨタ</a:t>
            </a:r>
            <a:r>
              <a:rPr lang="ja-JP" altLang="ja-JP" b="1" dirty="0"/>
              <a:t>「地域に合った移動の仕組み作り」に向けた活動助成金</a:t>
            </a:r>
            <a:r>
              <a:rPr lang="ja-JP" altLang="en-US" b="1" dirty="0"/>
              <a:t>事業）</a:t>
            </a:r>
            <a:endParaRPr lang="ja-JP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10F409B-A3CA-4621-8363-34D403047BDB}"/>
              </a:ext>
            </a:extLst>
          </p:cNvPr>
          <p:cNvSpPr txBox="1"/>
          <p:nvPr/>
        </p:nvSpPr>
        <p:spPr>
          <a:xfrm>
            <a:off x="690670" y="2868928"/>
            <a:ext cx="7985792" cy="1294518"/>
          </a:xfrm>
          <a:prstGeom prst="rect">
            <a:avLst/>
          </a:prstGeom>
          <a:noFill/>
          <a:ln w="6350">
            <a:noFill/>
          </a:ln>
        </p:spPr>
        <p:txBody>
          <a:bodyPr wrap="square" lIns="83960" tIns="41980" rIns="83960" bIns="41980" rtlCol="0" anchor="t">
            <a:noAutofit/>
          </a:bodyPr>
          <a:lstStyle>
            <a:defPPr>
              <a:defRPr lang="ja-JP"/>
            </a:defPPr>
            <a:lvl1pPr marL="285750" indent="-285750">
              <a:buClr>
                <a:schemeClr val="bg1">
                  <a:lumMod val="50000"/>
                </a:schemeClr>
              </a:buClr>
              <a:buSzPct val="80000"/>
              <a:buFont typeface="Wingdings" charset="2"/>
              <a:buChar char="n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pPr marL="0" indent="0">
              <a:lnSpc>
                <a:spcPts val="4500"/>
              </a:lnSpc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Meiryo UI" panose="020B0604030504040204" pitchFamily="50" charset="-128"/>
              </a:rPr>
              <a:t>みんなで作る</a:t>
            </a:r>
            <a:endParaRPr lang="en-US" altLang="ja-JP" sz="3600" dirty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ja-JP" altLang="en-US" sz="36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Meiryo UI" panose="020B0604030504040204" pitchFamily="50" charset="-128"/>
              </a:rPr>
              <a:t>「地域にあった移動・送迎支援の仕組み」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C3A1329E-0B4A-4208-9BBF-5237F5150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42" y="314314"/>
            <a:ext cx="2621449" cy="25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368272B-0FA9-4305-8406-B5CF5A915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11" y="477129"/>
            <a:ext cx="6955277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【１】「トヨタ基金プロジェクト」の事業の目的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lvl="1" defTabSz="914400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高齢者が気軽に外出できる環境を整備し、誰もが安心して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外出できる支援団体を増やし、高齢者の健康維持・活性化</a:t>
            </a:r>
            <a:endParaRPr kumimoji="0" lang="en-US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の促進を図る事を目標にします。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図 196">
            <a:extLst>
              <a:ext uri="{FF2B5EF4-FFF2-40B4-BE49-F238E27FC236}">
                <a16:creationId xmlns:a16="http://schemas.microsoft.com/office/drawing/2014/main" xmlns="" id="{A384A37D-39C1-4E5C-A2DE-4DD55105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8" y="2725906"/>
            <a:ext cx="7561094" cy="35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1C9F25B-CFF0-44D3-A2DF-73FF69B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61" y="2675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70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5D23E45A-779C-40F9-ACF8-D09CFA76A1F7}"/>
              </a:ext>
            </a:extLst>
          </p:cNvPr>
          <p:cNvSpPr/>
          <p:nvPr/>
        </p:nvSpPr>
        <p:spPr>
          <a:xfrm>
            <a:off x="622569" y="553125"/>
            <a:ext cx="8044775" cy="513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【２】事業内容</a:t>
            </a:r>
            <a:endParaRPr lang="en-US" altLang="ja-JP" b="1" kern="100" dirty="0">
              <a:latin typeface="Century" panose="02040604050505020304" pitchFamily="18" charset="0"/>
              <a:ea typeface="AR丸ゴシック体M" panose="020B0609010101010101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ja-JP" altLang="ja-JP" sz="16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>
              <a:lnSpc>
                <a:spcPts val="2500"/>
              </a:lnSpc>
            </a:pP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1</a:t>
            </a: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）自前の車両による計画的な移動・送迎支援</a:t>
            </a:r>
            <a:endParaRPr lang="ja-JP" altLang="ja-JP" sz="16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目的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移動困難者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への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移動・送迎支援を行い、高齢者の生きがい</a:t>
            </a:r>
            <a:endParaRPr lang="en-US" altLang="ja-JP" kern="100" dirty="0">
              <a:latin typeface="Century" panose="02040604050505020304" pitchFamily="18" charset="0"/>
              <a:ea typeface="AR丸ゴシック体M" panose="020B0609010101010101" pitchFamily="49" charset="-128"/>
              <a:cs typeface="Times New Roman" panose="02020603050405020304" pitchFamily="18" charset="0"/>
            </a:endParaRPr>
          </a:p>
          <a:p>
            <a:pPr marL="982663" indent="358775" defTabSz="490538">
              <a:lnSpc>
                <a:spcPts val="2500"/>
              </a:lnSpc>
            </a:pP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探しや健康寿命を延ばすこと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内容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：車利用によるボランティアでの移動・送迎支援</a:t>
            </a:r>
            <a:endParaRPr lang="en-US" altLang="ja-JP" kern="100" dirty="0">
              <a:latin typeface="Century" panose="02040604050505020304" pitchFamily="18" charset="0"/>
              <a:ea typeface="AR丸ゴシック体M" panose="020B0609010101010101" pitchFamily="49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1000"/>
              </a:lnSpc>
            </a:pPr>
            <a:r>
              <a:rPr lang="ja-JP" altLang="en-US" sz="1600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　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>
              <a:lnSpc>
                <a:spcPts val="2500"/>
              </a:lnSpc>
            </a:pP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2</a:t>
            </a: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）運転者講習等による</a:t>
            </a:r>
            <a:r>
              <a:rPr lang="ja-JP" altLang="ja-JP" b="1" kern="100" dirty="0" smtClean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人</a:t>
            </a:r>
            <a:r>
              <a:rPr lang="ja-JP" altLang="en-US" b="1" kern="100" dirty="0" smtClean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材</a:t>
            </a:r>
            <a:r>
              <a:rPr lang="ja-JP" altLang="ja-JP" b="1" kern="100" dirty="0" smtClean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育成</a:t>
            </a:r>
            <a:endParaRPr lang="ja-JP" altLang="ja-JP" sz="16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目的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安心・安全を確保した活動員の育成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内容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講習会などで安心・安全を担保するための基本知識の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習得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>
              <a:lnSpc>
                <a:spcPts val="10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　</a:t>
            </a:r>
            <a:endParaRPr lang="ja-JP" altLang="ja-JP" kern="100" dirty="0">
              <a:latin typeface="Century" panose="02040604050505020304" pitchFamily="18" charset="0"/>
              <a:ea typeface="AR丸ゴシック体M" panose="020B0609010101010101" pitchFamily="49" charset="-128"/>
              <a:cs typeface="Times New Roman" panose="02020603050405020304" pitchFamily="18" charset="0"/>
            </a:endParaRPr>
          </a:p>
          <a:p>
            <a:pPr marL="133350">
              <a:lnSpc>
                <a:spcPts val="2500"/>
              </a:lnSpc>
            </a:pP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3</a:t>
            </a: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）車両予約、運行システムの開発、運用</a:t>
            </a:r>
            <a:r>
              <a:rPr lang="ja-JP" altLang="en-US" sz="1600" b="1" kern="100" dirty="0">
                <a:solidFill>
                  <a:srgbClr val="0070C0"/>
                </a:solidFill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en-US" sz="1600" b="1" u="sng" kern="100" dirty="0">
                <a:solidFill>
                  <a:srgbClr val="0070C0"/>
                </a:solidFill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保険、事故、苦情への対応</a:t>
            </a:r>
            <a:r>
              <a:rPr lang="ja-JP" altLang="en-US" sz="1600" b="1" kern="100" dirty="0">
                <a:solidFill>
                  <a:srgbClr val="0070C0"/>
                </a:solidFill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1600" b="1" u="sng" kern="100" dirty="0">
                <a:solidFill>
                  <a:srgbClr val="0070C0"/>
                </a:solidFill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　</a:t>
            </a:r>
            <a:endParaRPr lang="ja-JP" altLang="ja-JP" sz="1600" b="1" u="sng" kern="100" dirty="0">
              <a:solidFill>
                <a:srgbClr val="0070C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目的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安心・安全を確保した移動・送迎支援活動の実験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内容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運用上の安全性や課題などのデータを収集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>
              <a:lnSpc>
                <a:spcPts val="10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　</a:t>
            </a:r>
            <a:endParaRPr lang="ja-JP" altLang="ja-JP" kern="100" dirty="0">
              <a:latin typeface="Century" panose="02040604050505020304" pitchFamily="18" charset="0"/>
              <a:ea typeface="AR丸ゴシック体M" panose="020B0609010101010101" pitchFamily="49" charset="-128"/>
              <a:cs typeface="Times New Roman" panose="02020603050405020304" pitchFamily="18" charset="0"/>
            </a:endParaRPr>
          </a:p>
          <a:p>
            <a:pPr marL="133350">
              <a:lnSpc>
                <a:spcPts val="2500"/>
              </a:lnSpc>
            </a:pP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4</a:t>
            </a: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en-US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「地域移動支援運</a:t>
            </a: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営委員会</a:t>
            </a:r>
            <a:r>
              <a:rPr lang="ja-JP" altLang="en-US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」</a:t>
            </a:r>
            <a:r>
              <a:rPr lang="ja-JP" altLang="ja-JP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によるネットワーク化の推進</a:t>
            </a:r>
            <a:endParaRPr lang="ja-JP" altLang="ja-JP" sz="1600" b="1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目的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今後の事業を効率的に運営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ための在り方の研究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848360" indent="-448310">
              <a:lnSpc>
                <a:spcPts val="2500"/>
              </a:lnSpc>
            </a:pP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内容</a:t>
            </a:r>
            <a:r>
              <a:rPr lang="ja-JP" altLang="en-US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）関係者による</a:t>
            </a: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運営委員会を設置し、課題の研究する。</a:t>
            </a:r>
            <a:endParaRPr lang="ja-JP" alt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xmlns="" id="{083F2B02-48B1-42EE-884D-6A4EE78991A6}"/>
              </a:ext>
            </a:extLst>
          </p:cNvPr>
          <p:cNvCxnSpPr>
            <a:cxnSpLocks/>
          </p:cNvCxnSpPr>
          <p:nvPr/>
        </p:nvCxnSpPr>
        <p:spPr>
          <a:xfrm>
            <a:off x="3264442" y="1404916"/>
            <a:ext cx="25158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A94DF898-1662-4D60-85ED-8FDFD873BBC0}"/>
              </a:ext>
            </a:extLst>
          </p:cNvPr>
          <p:cNvCxnSpPr>
            <a:cxnSpLocks/>
          </p:cNvCxnSpPr>
          <p:nvPr/>
        </p:nvCxnSpPr>
        <p:spPr>
          <a:xfrm>
            <a:off x="3505289" y="2792845"/>
            <a:ext cx="9279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F40F6CD1-F815-4947-BD37-99468A2CD999}"/>
              </a:ext>
            </a:extLst>
          </p:cNvPr>
          <p:cNvCxnSpPr>
            <a:cxnSpLocks/>
          </p:cNvCxnSpPr>
          <p:nvPr/>
        </p:nvCxnSpPr>
        <p:spPr>
          <a:xfrm>
            <a:off x="1390739" y="3878696"/>
            <a:ext cx="33812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xmlns="" id="{5632A08F-1FA3-4EF8-9FA5-112358EC0EB3}"/>
              </a:ext>
            </a:extLst>
          </p:cNvPr>
          <p:cNvCxnSpPr>
            <a:cxnSpLocks/>
          </p:cNvCxnSpPr>
          <p:nvPr/>
        </p:nvCxnSpPr>
        <p:spPr>
          <a:xfrm>
            <a:off x="5060584" y="4952299"/>
            <a:ext cx="23689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198">
            <a:extLst>
              <a:ext uri="{FF2B5EF4-FFF2-40B4-BE49-F238E27FC236}">
                <a16:creationId xmlns:a16="http://schemas.microsoft.com/office/drawing/2014/main" xmlns="" id="{8C5BE6C8-E187-422F-BB2C-EC384D62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87" y="1887166"/>
            <a:ext cx="3571585" cy="17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図 199">
            <a:extLst>
              <a:ext uri="{FF2B5EF4-FFF2-40B4-BE49-F238E27FC236}">
                <a16:creationId xmlns:a16="http://schemas.microsoft.com/office/drawing/2014/main" xmlns="" id="{8D245E6F-509F-4389-99FA-9C48F926E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85" y="4232440"/>
            <a:ext cx="2597493" cy="18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512EE39C-8EC9-4E34-8235-8BC3FE50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9" y="513487"/>
            <a:ext cx="5187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＜使用車両＞</a:t>
            </a:r>
            <a:r>
              <a:rPr kumimoji="0" lang="ja-JP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0" lang="ja-JP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各種安全装置完備）</a:t>
            </a:r>
            <a:endParaRPr kumimoji="0" lang="ja-JP" altLang="ja-JP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6205C82-603D-4C69-B2B1-79DEDE4D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22" y="3780893"/>
            <a:ext cx="6025203" cy="24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②ダイハツ・タントスローパー・車いす仕様車</a:t>
            </a:r>
            <a:endParaRPr lang="en-US" altLang="ja-JP" b="1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defTabSz="9144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endParaRPr lang="ja-JP" altLang="ja-JP" dirty="0"/>
          </a:p>
          <a:p>
            <a:pPr marL="1746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・衝突警報機能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1746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・車線逸脱警報機能・誤発進抑制制御機能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1746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・先行車発進お知らせ機能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1746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・オートハイビーム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1746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カーナビゲーション</a:t>
            </a: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（後方モニター付き）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1746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・ドライブレコーダー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96BEFD5E-02EF-4A71-A9BE-C556D3FF5BE0}"/>
              </a:ext>
            </a:extLst>
          </p:cNvPr>
          <p:cNvSpPr txBox="1"/>
          <p:nvPr/>
        </p:nvSpPr>
        <p:spPr>
          <a:xfrm>
            <a:off x="602122" y="1156285"/>
            <a:ext cx="7043818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①トヨタシエンタ・車いす仕様車（助手席回転チルトシート付）</a:t>
            </a:r>
            <a:endParaRPr lang="en-US" altLang="ja-JP" b="1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ja-JP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marL="174625" lvl="1"/>
            <a:r>
              <a:rPr lang="ja-JP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・自動（被害軽減）ブレーキ（対歩行者）</a:t>
            </a:r>
          </a:p>
          <a:p>
            <a:pPr marL="174625" lvl="1"/>
            <a:r>
              <a:rPr lang="ja-JP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・車線逸脱警報※</a:t>
            </a:r>
            <a:r>
              <a:rPr lang="en-US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1</a:t>
            </a:r>
            <a:endParaRPr lang="ja-JP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174625" lvl="1"/>
            <a:r>
              <a:rPr lang="ja-JP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・ペダル踏み間違い時、加速抑制装置</a:t>
            </a:r>
          </a:p>
          <a:p>
            <a:pPr marL="174625" lvl="1"/>
            <a:r>
              <a:rPr lang="ja-JP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・自動切替型前照灯</a:t>
            </a:r>
          </a:p>
          <a:p>
            <a:pPr marL="174625" lvl="1"/>
            <a:r>
              <a:rPr lang="ja-JP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・カーナビゲーション（後方モニター付き）</a:t>
            </a:r>
          </a:p>
          <a:p>
            <a:pPr marL="174625" lvl="1"/>
            <a:r>
              <a:rPr lang="ja-JP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・ドライブレコーダー</a:t>
            </a:r>
          </a:p>
          <a:p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xmlns="" id="{B4C0E509-6AF9-41D9-9712-BB58FCE3A2A1}"/>
              </a:ext>
            </a:extLst>
          </p:cNvPr>
          <p:cNvCxnSpPr>
            <a:cxnSpLocks/>
          </p:cNvCxnSpPr>
          <p:nvPr/>
        </p:nvCxnSpPr>
        <p:spPr>
          <a:xfrm flipV="1">
            <a:off x="2439846" y="923223"/>
            <a:ext cx="222604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7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7B8C3F84-F06A-4891-A54B-1D6338D965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8" y="1332689"/>
            <a:ext cx="8161613" cy="41731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1664516D-0BDD-47AB-A5FB-58811B98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05" y="747914"/>
            <a:ext cx="3544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＜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市民活動総合保険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＞</a:t>
            </a: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8BDF94-56A7-4F3C-9D6F-B3A7EA62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44" y="5525311"/>
            <a:ext cx="44876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①活動従事者</a:t>
            </a:r>
            <a:r>
              <a:rPr kumimoji="0" lang="en-US" altLang="ja-JP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	</a:t>
            </a:r>
            <a:r>
              <a:rPr kumimoji="0" lang="ja-JP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：傷害保険で補償</a:t>
            </a:r>
            <a:endParaRPr kumimoji="0" lang="en-US" altLang="ja-JP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②サービス利用者</a:t>
            </a:r>
            <a:r>
              <a:rPr lang="en-US" altLang="ja-JP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：賠償責任保険で補償</a:t>
            </a:r>
            <a:endParaRPr kumimoji="0" lang="ja-JP" altLang="ja-JP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2D42A131-93B8-492A-ACEE-08D49F3349E5}"/>
              </a:ext>
            </a:extLst>
          </p:cNvPr>
          <p:cNvCxnSpPr>
            <a:cxnSpLocks/>
          </p:cNvCxnSpPr>
          <p:nvPr/>
        </p:nvCxnSpPr>
        <p:spPr>
          <a:xfrm flipV="1">
            <a:off x="1264191" y="2328819"/>
            <a:ext cx="0" cy="9287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D07AF3C2-98F9-4E07-9D46-9EED1E536F29}"/>
              </a:ext>
            </a:extLst>
          </p:cNvPr>
          <p:cNvCxnSpPr>
            <a:cxnSpLocks/>
          </p:cNvCxnSpPr>
          <p:nvPr/>
        </p:nvCxnSpPr>
        <p:spPr>
          <a:xfrm flipV="1">
            <a:off x="1264191" y="4290335"/>
            <a:ext cx="0" cy="6871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2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7B57B1EA-5BD6-4B48-9C2B-07F56654FADA}"/>
              </a:ext>
            </a:extLst>
          </p:cNvPr>
          <p:cNvGrpSpPr/>
          <p:nvPr/>
        </p:nvGrpSpPr>
        <p:grpSpPr>
          <a:xfrm>
            <a:off x="336022" y="753068"/>
            <a:ext cx="8570899" cy="5713347"/>
            <a:chOff x="0" y="0"/>
            <a:chExt cx="5157216" cy="373697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xmlns="" id="{52CCB056-10D4-41BC-9708-717901474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0"/>
              <a:ext cx="4983480" cy="3736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xmlns="" id="{CDB8FD29-3475-4D49-913A-9D9718FDF1B8}"/>
                </a:ext>
              </a:extLst>
            </p:cNvPr>
            <p:cNvSpPr/>
            <p:nvPr/>
          </p:nvSpPr>
          <p:spPr>
            <a:xfrm>
              <a:off x="0" y="1124712"/>
              <a:ext cx="5157216" cy="102412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xmlns="" id="{F8758E8F-8322-492E-BE35-D463226F1039}"/>
              </a:ext>
            </a:extLst>
          </p:cNvPr>
          <p:cNvSpPr/>
          <p:nvPr/>
        </p:nvSpPr>
        <p:spPr>
          <a:xfrm>
            <a:off x="972766" y="304032"/>
            <a:ext cx="52529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ja-JP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【３】八王子市福祉部高齢者福祉課・長期計画</a:t>
            </a:r>
            <a:endParaRPr lang="ja-JP" altLang="ja-JP" sz="1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xmlns="" id="{CDC5B968-FB51-4BDA-B545-36B88D84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12" y="6425952"/>
            <a:ext cx="3650804" cy="2273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ja-JP" altLang="en-US" sz="1200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八王子市福祉部高齢者福祉課　辻野氏のスライド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0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FC5B6D25-349B-4343-9429-F20728A72ED7}"/>
              </a:ext>
            </a:extLst>
          </p:cNvPr>
          <p:cNvGrpSpPr/>
          <p:nvPr/>
        </p:nvGrpSpPr>
        <p:grpSpPr>
          <a:xfrm>
            <a:off x="485726" y="792462"/>
            <a:ext cx="8172547" cy="4756825"/>
            <a:chOff x="-76200" y="-227648"/>
            <a:chExt cx="6182995" cy="317881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xmlns="" id="{9FDDDFBE-04E5-4B2A-9A84-9A0BFFFD6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-227648"/>
              <a:ext cx="6182995" cy="31788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テキスト ボックス 2">
              <a:extLst>
                <a:ext uri="{FF2B5EF4-FFF2-40B4-BE49-F238E27FC236}">
                  <a16:creationId xmlns:a16="http://schemas.microsoft.com/office/drawing/2014/main" xmlns="" id="{A1C8CBC7-32CB-4E64-AF53-16055CEAB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374" y="-50008"/>
              <a:ext cx="1981200" cy="795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①ブラボークラブ（川口地区）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②ティータイム（宝生寺団地）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③小津倶楽部（小津地区）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④福寿草の会（川口地区）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⑤ハモニカ（北野・打越地区）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⑥ケアセンター八王子（市内全域）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>
                  <a:effectLst/>
                  <a:latin typeface="Century" panose="02040604050505020304" pitchFamily="18" charset="0"/>
                  <a:ea typeface="AR丸ゴシック体M" panose="020B0609010101010101" pitchFamily="49" charset="-128"/>
                  <a:cs typeface="Times New Roman" panose="02020603050405020304" pitchFamily="18" charset="0"/>
                </a:rPr>
                <a:t>⑦暖炉（犬目地区）</a:t>
              </a:r>
              <a:endPara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" name="テキスト ボックス 17">
              <a:extLst>
                <a:ext uri="{FF2B5EF4-FFF2-40B4-BE49-F238E27FC236}">
                  <a16:creationId xmlns:a16="http://schemas.microsoft.com/office/drawing/2014/main" xmlns="" id="{BF9C0AD7-8E55-4F9B-9D0F-C9A12DA81546}"/>
                </a:ext>
              </a:extLst>
            </p:cNvPr>
            <p:cNvSpPr txBox="1"/>
            <p:nvPr/>
          </p:nvSpPr>
          <p:spPr>
            <a:xfrm>
              <a:off x="2724916" y="491438"/>
              <a:ext cx="337457" cy="3156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6" name="テキスト ボックス 18">
              <a:extLst>
                <a:ext uri="{FF2B5EF4-FFF2-40B4-BE49-F238E27FC236}">
                  <a16:creationId xmlns:a16="http://schemas.microsoft.com/office/drawing/2014/main" xmlns="" id="{3C9E9349-508D-4659-A7EB-56C3FB054750}"/>
                </a:ext>
              </a:extLst>
            </p:cNvPr>
            <p:cNvSpPr txBox="1"/>
            <p:nvPr/>
          </p:nvSpPr>
          <p:spPr>
            <a:xfrm>
              <a:off x="2354943" y="765629"/>
              <a:ext cx="337457" cy="3156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②</a:t>
              </a:r>
            </a:p>
          </p:txBody>
        </p:sp>
        <p:sp>
          <p:nvSpPr>
            <p:cNvPr id="7" name="テキスト ボックス 19">
              <a:extLst>
                <a:ext uri="{FF2B5EF4-FFF2-40B4-BE49-F238E27FC236}">
                  <a16:creationId xmlns:a16="http://schemas.microsoft.com/office/drawing/2014/main" xmlns="" id="{F2F43D69-3F69-44BC-B568-262760088F9F}"/>
                </a:ext>
              </a:extLst>
            </p:cNvPr>
            <p:cNvSpPr txBox="1"/>
            <p:nvPr/>
          </p:nvSpPr>
          <p:spPr>
            <a:xfrm>
              <a:off x="1524000" y="907143"/>
              <a:ext cx="337185" cy="2939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③</a:t>
              </a:r>
            </a:p>
          </p:txBody>
        </p:sp>
        <p:sp>
          <p:nvSpPr>
            <p:cNvPr id="8" name="テキスト ボックス 21">
              <a:extLst>
                <a:ext uri="{FF2B5EF4-FFF2-40B4-BE49-F238E27FC236}">
                  <a16:creationId xmlns:a16="http://schemas.microsoft.com/office/drawing/2014/main" xmlns="" id="{19345BA6-3FE9-495C-BE61-E229DCB0B7A0}"/>
                </a:ext>
              </a:extLst>
            </p:cNvPr>
            <p:cNvSpPr txBox="1"/>
            <p:nvPr/>
          </p:nvSpPr>
          <p:spPr>
            <a:xfrm>
              <a:off x="2550886" y="413658"/>
              <a:ext cx="337185" cy="3320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④</a:t>
              </a:r>
            </a:p>
          </p:txBody>
        </p:sp>
        <p:sp>
          <p:nvSpPr>
            <p:cNvPr id="9" name="テキスト ボックス 22">
              <a:extLst>
                <a:ext uri="{FF2B5EF4-FFF2-40B4-BE49-F238E27FC236}">
                  <a16:creationId xmlns:a16="http://schemas.microsoft.com/office/drawing/2014/main" xmlns="" id="{E865D7CE-2BBB-4D4E-BE57-2365864E3CC6}"/>
                </a:ext>
              </a:extLst>
            </p:cNvPr>
            <p:cNvSpPr txBox="1"/>
            <p:nvPr/>
          </p:nvSpPr>
          <p:spPr>
            <a:xfrm>
              <a:off x="3995057" y="1854200"/>
              <a:ext cx="337185" cy="3320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⑤</a:t>
              </a:r>
            </a:p>
          </p:txBody>
        </p:sp>
        <p:sp>
          <p:nvSpPr>
            <p:cNvPr id="10" name="テキスト ボックス 23">
              <a:extLst>
                <a:ext uri="{FF2B5EF4-FFF2-40B4-BE49-F238E27FC236}">
                  <a16:creationId xmlns:a16="http://schemas.microsoft.com/office/drawing/2014/main" xmlns="" id="{90953C1F-4BD0-4702-B388-02EE0A250DC3}"/>
                </a:ext>
              </a:extLst>
            </p:cNvPr>
            <p:cNvSpPr txBox="1"/>
            <p:nvPr/>
          </p:nvSpPr>
          <p:spPr>
            <a:xfrm>
              <a:off x="3240314" y="1578376"/>
              <a:ext cx="337185" cy="3320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⑥</a:t>
              </a:r>
            </a:p>
          </p:txBody>
        </p:sp>
        <p:sp>
          <p:nvSpPr>
            <p:cNvPr id="11" name="テキスト ボックス 24">
              <a:extLst>
                <a:ext uri="{FF2B5EF4-FFF2-40B4-BE49-F238E27FC236}">
                  <a16:creationId xmlns:a16="http://schemas.microsoft.com/office/drawing/2014/main" xmlns="" id="{1A78F1E9-BF74-4022-8393-01C064786F27}"/>
                </a:ext>
              </a:extLst>
            </p:cNvPr>
            <p:cNvSpPr txBox="1"/>
            <p:nvPr/>
          </p:nvSpPr>
          <p:spPr>
            <a:xfrm>
              <a:off x="2681305" y="322744"/>
              <a:ext cx="337457" cy="3156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05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⑦</a:t>
              </a: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5E414186-B3EA-467B-9D02-C596E750447D}"/>
              </a:ext>
            </a:extLst>
          </p:cNvPr>
          <p:cNvSpPr/>
          <p:nvPr/>
        </p:nvSpPr>
        <p:spPr>
          <a:xfrm>
            <a:off x="474991" y="331171"/>
            <a:ext cx="520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kern="100" dirty="0"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【４】移動・送迎支援の活動団体活動状況（７団体）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FCC8DF93-6200-4E03-80D0-786141F9C617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65" r="22697" b="9187"/>
          <a:stretch/>
        </p:blipFill>
        <p:spPr bwMode="auto">
          <a:xfrm>
            <a:off x="600636" y="4824919"/>
            <a:ext cx="2608303" cy="1688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9DCC4443-22EF-4093-A8CD-D0020BBDC8B7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66" t="19954"/>
          <a:stretch/>
        </p:blipFill>
        <p:spPr bwMode="auto">
          <a:xfrm>
            <a:off x="3343225" y="4824919"/>
            <a:ext cx="2517144" cy="1669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4C2D6104-3721-4DE4-A859-00DA632DDFCD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17756" r="1678" b="6622"/>
          <a:stretch/>
        </p:blipFill>
        <p:spPr bwMode="auto">
          <a:xfrm>
            <a:off x="5994654" y="4838492"/>
            <a:ext cx="2571325" cy="1688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ADA37E04-1B8C-44CE-8ED0-6A78FBBC33C0}"/>
              </a:ext>
            </a:extLst>
          </p:cNvPr>
          <p:cNvSpPr txBox="1"/>
          <p:nvPr/>
        </p:nvSpPr>
        <p:spPr>
          <a:xfrm>
            <a:off x="787856" y="4576082"/>
            <a:ext cx="7204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⑦暖炉（運転者講習）　　</a:t>
            </a:r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〇美山町会（説明会）</a:t>
            </a:r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③小津倶楽部（説明会）</a:t>
            </a:r>
          </a:p>
        </p:txBody>
      </p:sp>
    </p:spTree>
    <p:extLst>
      <p:ext uri="{BB962C8B-B14F-4D97-AF65-F5344CB8AC3E}">
        <p14:creationId xmlns:p14="http://schemas.microsoft.com/office/powerpoint/2010/main" val="142126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CAC2D492-130A-4476-8F56-1396D8446244}"/>
              </a:ext>
            </a:extLst>
          </p:cNvPr>
          <p:cNvSpPr/>
          <p:nvPr/>
        </p:nvSpPr>
        <p:spPr>
          <a:xfrm>
            <a:off x="505837" y="480014"/>
            <a:ext cx="8278239" cy="29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b="1" kern="100" dirty="0"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【５】</a:t>
            </a:r>
            <a:r>
              <a:rPr lang="ja-JP" altLang="en-US" sz="2000" b="1" kern="100" dirty="0"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「</a:t>
            </a:r>
            <a:r>
              <a:rPr lang="ja-JP" altLang="ja-JP" sz="2000" b="1" kern="100" dirty="0"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もやいＭａａｓ</a:t>
            </a:r>
            <a:r>
              <a:rPr lang="ja-JP" altLang="en-US" sz="2000" b="1" kern="100" dirty="0"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」</a:t>
            </a:r>
            <a:r>
              <a:rPr lang="ja-JP" altLang="ja-JP" sz="2000" b="1" kern="100" dirty="0">
                <a:latin typeface="Century" panose="02040604050505020304" pitchFamily="18" charset="0"/>
                <a:ea typeface="AR P丸ゴシック体M" panose="020B0600010101010101" pitchFamily="50" charset="-128"/>
                <a:cs typeface="Times New Roman" panose="02020603050405020304" pitchFamily="18" charset="0"/>
              </a:rPr>
              <a:t>による移動・送迎支援活動モニター構想</a:t>
            </a:r>
            <a:endParaRPr lang="en-US" altLang="ja-JP" sz="2000" b="1" kern="100" dirty="0">
              <a:latin typeface="Century" panose="02040604050505020304" pitchFamily="18" charset="0"/>
              <a:ea typeface="AR P丸ゴシック体M" panose="020B0600010101010101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</a:pPr>
            <a:r>
              <a:rPr lang="en-US" altLang="ja-JP" sz="1600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	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（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車両予約、運行システムの開発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</a:t>
            </a:r>
            <a:endParaRPr lang="ja-JP" altLang="ja-JP" sz="16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133350" algn="just">
              <a:lnSpc>
                <a:spcPts val="1200"/>
              </a:lnSpc>
              <a:spcAft>
                <a:spcPts val="0"/>
              </a:spcAft>
            </a:pPr>
            <a:r>
              <a:rPr lang="en-US" altLang="ja-JP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①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国立東京高等専門学校と「移動・送迎支援システム」運用の共同実験を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実施</a:t>
            </a:r>
            <a:endParaRPr lang="ja-JP" altLang="ja-JP" sz="16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357188" lvl="1" algn="just">
              <a:lnSpc>
                <a:spcPct val="150000"/>
              </a:lnSpc>
            </a:pP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「社会実装プロジェクト」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学生</a:t>
            </a:r>
            <a:r>
              <a:rPr lang="en-US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人　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情報工学科（山下晃弘准教授）</a:t>
            </a:r>
          </a:p>
          <a:p>
            <a:pPr marL="133350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②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「もやい」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ケアセンター八王子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５台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で実験　（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ＧＰＳと送信機を設置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</a:t>
            </a:r>
            <a:endParaRPr lang="ja-JP" altLang="ja-JP" sz="16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444500" algn="just">
              <a:lnSpc>
                <a:spcPct val="150000"/>
              </a:lnSpc>
              <a:spcAft>
                <a:spcPts val="0"/>
              </a:spcAft>
            </a:pP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リアルタイムでのモニター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各車両の現在位置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を表示</a:t>
            </a:r>
            <a:endParaRPr lang="en-US" altLang="ja-JP" sz="16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87313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③運行状況をチェックし、安全の確保を保つ</a:t>
            </a:r>
            <a:endParaRPr lang="en-US" altLang="ja-JP" sz="16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87313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④（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将来利用者がスマートフォンで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現在位置を確認し要請する</a:t>
            </a:r>
            <a:r>
              <a:rPr lang="ja-JP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ことを想定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</a:t>
            </a:r>
            <a:endParaRPr lang="ja-JP" altLang="ja-JP" sz="16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0D1740FF-95C9-4F66-B75D-088746D18DB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3" t="18930" r="13464"/>
          <a:stretch/>
        </p:blipFill>
        <p:spPr bwMode="auto">
          <a:xfrm>
            <a:off x="763540" y="3536311"/>
            <a:ext cx="3375660" cy="2548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237B1233-FAB3-4B29-A0C6-EA735CE2182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18359" r="13671" b="3906"/>
          <a:stretch/>
        </p:blipFill>
        <p:spPr bwMode="auto">
          <a:xfrm>
            <a:off x="6415662" y="3588812"/>
            <a:ext cx="1701800" cy="195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AA6D9215-9E8F-4E3A-921F-CD58513C582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5156" r="30729" b="23047"/>
          <a:stretch/>
        </p:blipFill>
        <p:spPr bwMode="auto">
          <a:xfrm>
            <a:off x="4572000" y="4474692"/>
            <a:ext cx="1229995" cy="1002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xmlns="" id="{5C639722-037D-481A-A39D-8847EB06F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02" y="5555610"/>
            <a:ext cx="1445260" cy="455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sz="1100" kern="100" dirty="0">
                <a:effectLst/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 車への設置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r>
              <a:rPr lang="ja-JP" sz="800" kern="100" dirty="0">
                <a:effectLst/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（フロントガラス部）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xmlns="" id="{BC253C5F-68AA-428C-B125-1B7EA8A1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368" y="5516698"/>
            <a:ext cx="1543050" cy="3289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sz="1100" kern="100" dirty="0">
                <a:effectLst/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ＧＰＳ＆送信機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4B114608-5283-4DDD-990A-F44ED5CE4A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2" y="447031"/>
            <a:ext cx="6784009" cy="4107559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D821CEBC-219C-4030-B77B-25BF3CE212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0" y="4591400"/>
            <a:ext cx="5034630" cy="209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3020C86D-BAF0-4E17-864D-8E6F4BC7C5C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/>
          <a:stretch/>
        </p:blipFill>
        <p:spPr bwMode="auto">
          <a:xfrm>
            <a:off x="5559489" y="4934342"/>
            <a:ext cx="2646599" cy="17023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xmlns="" id="{652C861C-B3B8-4A03-9996-338D1028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43" y="4716627"/>
            <a:ext cx="6359877" cy="217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ja-JP" altLang="en-US" sz="1100" b="1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①　スピード</a:t>
            </a:r>
            <a:r>
              <a:rPr lang="en-US" altLang="ja-JP" sz="1100" b="1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				</a:t>
            </a:r>
            <a:r>
              <a:rPr lang="ja-JP" altLang="en-US" sz="1100" b="1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②高低</a:t>
            </a:r>
            <a:r>
              <a:rPr lang="en-US" altLang="ja-JP" sz="1100" b="1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					</a:t>
            </a:r>
            <a:r>
              <a:rPr lang="ja-JP" altLang="en-US" sz="1100" b="1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③位置データ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xmlns="" id="{C946E494-7857-4202-80F5-65F4C972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83" y="410221"/>
            <a:ext cx="1468654" cy="2864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ja-JP" altLang="en-US" sz="1200" b="1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＊走行状態記録図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2BE94630-7DCE-47F6-9BEC-99D880E3E8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" y="64956"/>
            <a:ext cx="4752236" cy="672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51CA8E0-4331-40FF-BF68-09FC43A79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85" y="524422"/>
            <a:ext cx="3766552" cy="28249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580DAF9D-93A7-40B2-BD3B-3AE01D05A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51" y="3516630"/>
            <a:ext cx="3093720" cy="23202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A277AABE-6FFC-4ADB-A93E-BAE7B89F7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1" y="5141235"/>
            <a:ext cx="1916974" cy="12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FB4171F2-CA4C-46DD-BCDF-3E855B7FFAD8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74" b="28357"/>
          <a:stretch/>
        </p:blipFill>
        <p:spPr bwMode="auto">
          <a:xfrm>
            <a:off x="3351934" y="299215"/>
            <a:ext cx="5408895" cy="4538980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53D05C63-38AE-4633-88EF-6B3241AB0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" y="3114809"/>
            <a:ext cx="4277335" cy="3507247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xmlns="" id="{EF39A75C-A877-4427-9AEA-B8D094EB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078" y="442906"/>
            <a:ext cx="1709499" cy="4366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800"/>
              </a:lnSpc>
              <a:spcAft>
                <a:spcPts val="0"/>
              </a:spcAft>
            </a:pPr>
            <a:r>
              <a:rPr lang="en-US" sz="1100" b="1" kern="100" dirty="0">
                <a:effectLst/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algn="l">
              <a:spcAft>
                <a:spcPts val="0"/>
              </a:spcAft>
            </a:pPr>
            <a:r>
              <a:rPr lang="ja-JP" sz="1100" b="1" kern="100" dirty="0">
                <a:effectLst/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＊ </a:t>
            </a:r>
            <a:r>
              <a:rPr lang="ja-JP" altLang="en-US" sz="1100" b="1" kern="100" dirty="0">
                <a:latin typeface="Century" panose="02040604050505020304" pitchFamily="18" charset="0"/>
                <a:ea typeface="AR丸ゴシック体M" panose="020B0609010101010101" pitchFamily="49" charset="-128"/>
                <a:cs typeface="Times New Roman" panose="02020603050405020304" pitchFamily="18" charset="0"/>
              </a:rPr>
              <a:t>車両の予約状況</a:t>
            </a:r>
            <a:endParaRPr lang="en-US" altLang="ja-JP" sz="1100" b="1" kern="100" dirty="0">
              <a:latin typeface="Century" panose="02040604050505020304" pitchFamily="18" charset="0"/>
              <a:ea typeface="AR丸ゴシック体M" panose="020B0609010101010101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4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350208"/>
            <a:ext cx="6484819" cy="580595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移動・外出が困難な高齢者の増加</a:t>
            </a: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7564" y="930803"/>
            <a:ext cx="6984775" cy="4448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背景など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１）少子高齢化＆過疎化の進行　　　　　　　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高齢独居・高齢者のみ世帯の増加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kumimoji="1" lang="ja-JP" altLang="en-US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 高齢者が独力で移動せざるを得ないケースが増加</a:t>
            </a:r>
            <a:endParaRPr kumimoji="1" lang="en-US" altLang="ja-JP" sz="2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）高齢者の体力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駅やバス停まで歩行できる距離＆坂道、買物の荷物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 坂道が辛い、重い荷物を持って歩けない</a:t>
            </a:r>
            <a:endParaRPr lang="en-US" altLang="ja-JP" sz="2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）バスはあっても、不便（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便、数時間に１便など）　　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➡ 買物等にタクシーを使える人は多くない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４）高齢による運転免許の返納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04074" y="5404296"/>
            <a:ext cx="84249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総務省行政評価局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):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「買物弱者対策に関する実態調査」によると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全国の買物困難者</a:t>
            </a: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万人</a:t>
            </a:r>
            <a:endParaRPr kumimoji="1" lang="ja-JP" altLang="en-US" sz="1600" dirty="0"/>
          </a:p>
        </p:txBody>
      </p:sp>
      <p:sp>
        <p:nvSpPr>
          <p:cNvPr id="5" name="曲折矢印 4"/>
          <p:cNvSpPr/>
          <p:nvPr/>
        </p:nvSpPr>
        <p:spPr>
          <a:xfrm rot="5400000">
            <a:off x="6156174" y="3933058"/>
            <a:ext cx="2016225" cy="576066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7564" y="5953055"/>
            <a:ext cx="7848872" cy="463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移動が困難な理由や必要な理由は人それぞれ・・・地域の環境によっても異なる。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xmlns="" id="{6FADFC21-FEB5-4E16-B65D-FA03C0ABF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12" y="6425952"/>
            <a:ext cx="3650804" cy="2273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ja-JP" altLang="en-US" sz="1200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八王子市福祉部高齢者福祉課　辻野氏のスライド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2">
            <a:extLst>
              <a:ext uri="{FF2B5EF4-FFF2-40B4-BE49-F238E27FC236}">
                <a16:creationId xmlns:a16="http://schemas.microsoft.com/office/drawing/2014/main" xmlns="" id="{74846C64-3891-4A6E-92E6-728A3B85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136" y="847471"/>
            <a:ext cx="6682902" cy="36564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800"/>
              </a:lnSpc>
              <a:spcAft>
                <a:spcPts val="0"/>
              </a:spcAft>
            </a:pPr>
            <a:r>
              <a:rPr lang="en-US" sz="1100" b="1" kern="100" dirty="0">
                <a:effectLst/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33350" algn="l">
              <a:lnSpc>
                <a:spcPct val="150000"/>
              </a:lnSpc>
              <a:spcAft>
                <a:spcPts val="0"/>
              </a:spcAft>
            </a:pPr>
            <a:r>
              <a:rPr lang="ja-JP" sz="1600" b="1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＊ ご協力いただいている団体・研究者等</a:t>
            </a:r>
            <a:endParaRPr lang="ja-JP" sz="1600" kern="100" dirty="0"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133350" algn="l">
              <a:lnSpc>
                <a:spcPts val="6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 </a:t>
            </a:r>
            <a:endParaRPr lang="ja-JP" sz="1600" kern="100" dirty="0"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(1)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社会福祉法人八王子市社会福祉協議会　支え合い推進課</a:t>
            </a: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(2)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桜美林大学　社会福祉教授　島津　淳　氏</a:t>
            </a: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(3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）医療経済研究機構　研究部研究員　服部真治　氏</a:t>
            </a: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(4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）全国移動サービスネットワーク　事務局長　伊藤みどり氏</a:t>
            </a: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(5) 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数井クリニック　院長　数井　学　氏</a:t>
            </a: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(6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）特定非営利活動法人 ケアセンター八王子</a:t>
            </a:r>
          </a:p>
          <a:p>
            <a:pPr marL="266700" algn="l">
              <a:lnSpc>
                <a:spcPct val="150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(7</a:t>
            </a:r>
            <a:r>
              <a:rPr lang="ja-JP" sz="1600" kern="100" dirty="0"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）国立東京工業高等専門学校　情報工学科准教授　山下晃弘　氏</a:t>
            </a:r>
            <a:endParaRPr lang="en-US" altLang="ja-JP" sz="1600" kern="100" dirty="0"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266700">
              <a:lnSpc>
                <a:spcPct val="150000"/>
              </a:lnSpc>
            </a:pPr>
            <a:r>
              <a:rPr lang="en-US" altLang="ja-JP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８）八王子市福祉部高齢者福祉課（申請の準共同事業者）</a:t>
            </a:r>
            <a:endParaRPr lang="ja-JP" sz="1600" kern="100" dirty="0"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4E7A177A-94A4-40AF-A4C1-522F3ACD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116" y="4737674"/>
            <a:ext cx="3638550" cy="155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特定非営利活動八王子共生社会推進会議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HGMaruGothicMPRO" panose="020F0400000000000000" pitchFamily="34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193-0832 </a:t>
            </a:r>
            <a:r>
              <a:rPr lang="ja-JP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東京都八王子市散田町</a:t>
            </a:r>
            <a:r>
              <a:rPr lang="en-US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4-24-15</a:t>
            </a:r>
            <a:r>
              <a:rPr lang="ja-JP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　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629285" algn="just">
              <a:lnSpc>
                <a:spcPts val="18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ケアセンター八王子内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533400" algn="just">
              <a:lnSpc>
                <a:spcPts val="18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HGMaruGothicMPRO" panose="020F0400000000000000" pitchFamily="34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TEL:</a:t>
            </a:r>
            <a:r>
              <a:rPr lang="ja-JP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０７０</a:t>
            </a:r>
            <a:r>
              <a:rPr lang="en-US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–</a:t>
            </a:r>
            <a:r>
              <a:rPr lang="ja-JP" sz="1200" kern="100" dirty="0">
                <a:effectLst/>
                <a:latin typeface="Century" panose="02040604050505020304" pitchFamily="18" charset="0"/>
                <a:ea typeface="HGMaruGothicMPRO" panose="020F0400000000000000" pitchFamily="34" charset="-128"/>
                <a:cs typeface="Times New Roman" panose="02020603050405020304" pitchFamily="18" charset="0"/>
              </a:rPr>
              <a:t>４２１７－０４２７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533400" algn="just">
              <a:lnSpc>
                <a:spcPts val="18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HGMaruGothicMPRO" panose="020F0400000000000000" pitchFamily="34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URL : https://moyai802.com/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533400" algn="just">
              <a:lnSpc>
                <a:spcPts val="18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HGMaruGothicMPRO" panose="020F0400000000000000" pitchFamily="34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Mail : info@moyai802.com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6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/>
          <p:nvPr/>
        </p:nvGraphicFramePr>
        <p:xfrm>
          <a:off x="395536" y="4077072"/>
          <a:ext cx="8280920" cy="221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48980"/>
              </p:ext>
            </p:extLst>
          </p:nvPr>
        </p:nvGraphicFramePr>
        <p:xfrm>
          <a:off x="395537" y="1132568"/>
          <a:ext cx="8208914" cy="2637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2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15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項目</a:t>
                      </a:r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lang="ja-JP" sz="1200" b="0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平成25年</a:t>
                      </a:r>
                      <a:endParaRPr lang="ja-JP" sz="1200" b="0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平成26年</a:t>
                      </a:r>
                      <a:endParaRPr lang="ja-JP" sz="1200" b="0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</a:t>
                      </a:r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200" b="0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平成2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sz="1200" b="0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平成2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r>
                        <a:rPr lang="ja-JP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altLang="ja-JP" sz="1200" b="0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平成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lang="ja-JP" altLang="ja-JP" sz="1200" b="1" i="0" u="none" strike="noStrike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607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総人口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563,895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940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562,781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563,327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563,538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562,522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高齢者人口</a:t>
                      </a:r>
                      <a:endParaRPr lang="en-US" altLang="ja-JP" sz="1200" u="none" strike="noStrike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（高齢化率）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129,381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22.9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012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24.0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139,609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24.8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143,464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25.5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146,595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26.0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148,846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26.5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983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要支援１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・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6,710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7,073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7,547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7,505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8,055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8,276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要介護１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16,150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16,827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17,458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18,126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18,671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19,302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総数</a:t>
                      </a:r>
                      <a:endParaRPr lang="en-US" altLang="ja-JP" sz="1200" u="none" strike="noStrike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（認定率）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22,860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17.7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23,900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17.7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25,005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17.9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25,631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17.9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26,726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18.2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27,578</a:t>
                      </a:r>
                    </a:p>
                    <a:p>
                      <a:pPr algn="r" fontAlgn="ctr"/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en-US" altLang="ja-JP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18.5</a:t>
                      </a:r>
                      <a:r>
                        <a:rPr lang="ja-JP" altLang="en-US" sz="1200" u="none" strike="noStrike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％）</a:t>
                      </a:r>
                      <a:endParaRPr lang="ja-JP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タイトル 7"/>
          <p:cNvSpPr txBox="1">
            <a:spLocks/>
          </p:cNvSpPr>
          <p:nvPr/>
        </p:nvSpPr>
        <p:spPr>
          <a:xfrm>
            <a:off x="543025" y="291840"/>
            <a:ext cx="7197327" cy="77809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八王子市の高齢率、認定者数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395536" y="6165304"/>
            <a:ext cx="2088232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各年</a:t>
            </a:r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9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月末時点（単位：人）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スライド番号プレースホルダ 2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92500" lnSpcReduction="10000"/>
          </a:bodyPr>
          <a:lstStyle/>
          <a:p>
            <a:fld id="{26454470-21C7-43C0-9031-AD047E1926C4}" type="slidenum">
              <a:rPr kumimoji="1" lang="ja-JP" altLang="en-US" smtClean="0">
                <a:solidFill>
                  <a:schemeClr val="tx1"/>
                </a:solidFill>
              </a:rPr>
              <a:pPr/>
              <a:t>3</a:t>
            </a:fld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xmlns="" id="{00F38A63-825A-4DCF-8557-2E8375E1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12" y="6425952"/>
            <a:ext cx="3650804" cy="2273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ja-JP" altLang="en-US" sz="1200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八王子市福祉部高齢者福祉課　辻野氏のスライド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775031" y="3390967"/>
            <a:ext cx="6192688" cy="25405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defTabSz="8670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（出典）国立社会保障・人口問題研究所「日本の地域別将来推計人口（平成</a:t>
            </a:r>
            <a:r>
              <a:rPr lang="en-US" altLang="ja-JP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）年</a:t>
            </a:r>
            <a:r>
              <a:rPr lang="en-US" altLang="ja-JP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月推計）」</a:t>
            </a:r>
            <a:endParaRPr lang="en-US" altLang="ja-JP" sz="1050" kern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326758" y="1484784"/>
          <a:ext cx="842170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タイトル 1"/>
          <p:cNvSpPr txBox="1">
            <a:spLocks/>
          </p:cNvSpPr>
          <p:nvPr/>
        </p:nvSpPr>
        <p:spPr>
          <a:xfrm>
            <a:off x="395536" y="326840"/>
            <a:ext cx="7029567" cy="6480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cap="small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八王子市の人口推移と介護人材不足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78949" y="1124744"/>
            <a:ext cx="2032811" cy="288032"/>
          </a:xfrm>
          <a:prstGeom prst="rect">
            <a:avLst/>
          </a:prstGeom>
          <a:solidFill>
            <a:srgbClr val="FEFDD3"/>
          </a:solidFill>
        </p:spPr>
        <p:txBody>
          <a:bodyPr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cap="small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八王子市の人口推移</a:t>
            </a:r>
          </a:p>
        </p:txBody>
      </p:sp>
      <p:graphicFrame>
        <p:nvGraphicFramePr>
          <p:cNvPr id="13" name="グラフ 12"/>
          <p:cNvGraphicFramePr/>
          <p:nvPr/>
        </p:nvGraphicFramePr>
        <p:xfrm>
          <a:off x="251520" y="3933056"/>
          <a:ext cx="84969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タイトル 1"/>
          <p:cNvSpPr txBox="1">
            <a:spLocks/>
          </p:cNvSpPr>
          <p:nvPr/>
        </p:nvSpPr>
        <p:spPr>
          <a:xfrm>
            <a:off x="395536" y="3933056"/>
            <a:ext cx="5040560" cy="288032"/>
          </a:xfrm>
          <a:prstGeom prst="rect">
            <a:avLst/>
          </a:prstGeom>
          <a:solidFill>
            <a:srgbClr val="FEFDD3"/>
          </a:solidFill>
        </p:spPr>
        <p:txBody>
          <a:bodyPr bIns="91440" anchor="ctr" anchorCtr="0">
            <a:no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pP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期介護保険事業計画に基づく介護人材の必要数（東京都）</a:t>
            </a: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xmlns="" id="{B9270199-DD0F-4D5F-8331-FD4E86DA6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12" y="6425952"/>
            <a:ext cx="3650804" cy="2273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1200"/>
              </a:lnSpc>
              <a:spcAft>
                <a:spcPts val="0"/>
              </a:spcAft>
            </a:pPr>
            <a:r>
              <a:rPr lang="ja-JP" altLang="en-US" sz="1200" kern="100" dirty="0">
                <a:latin typeface="AR丸ゴシック体M" panose="020B0609010101010101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八王子市福祉部高齢者福祉課　辻野氏のスライド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FCC26D78-D258-4430-BD2E-50D412E619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0" y="262642"/>
            <a:ext cx="7645937" cy="639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85604E0-E29F-4CEB-AE3D-A7C97630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902" y="6447604"/>
            <a:ext cx="6517809" cy="274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国土交通省　道路運送法における許可又は登録を要しない運送の態様について（</a:t>
            </a:r>
            <a:r>
              <a:rPr lang="en-US" altLang="ja-JP" sz="1200" dirty="0"/>
              <a:t>H30.3.30</a:t>
            </a:r>
            <a:r>
              <a:rPr lang="ja-JP" altLang="en-US" sz="1200" dirty="0"/>
              <a:t>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3E2269A6-5201-4A75-8DEA-E2ECA75B6B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9" y="429024"/>
            <a:ext cx="8417893" cy="6205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A150DB71-1D05-46DF-B888-26338F8FD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084" y="6360973"/>
            <a:ext cx="6517809" cy="274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国土交通省　道路運送法における許可又は登録を要しない運送の態様について（</a:t>
            </a:r>
            <a:r>
              <a:rPr lang="en-US" altLang="ja-JP" sz="1200" dirty="0"/>
              <a:t>H30.3.30</a:t>
            </a:r>
            <a:r>
              <a:rPr lang="ja-JP" altLang="en-US" sz="1200" dirty="0"/>
              <a:t>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9885FF8B-C539-4860-A938-440BD8B4FDA9}"/>
              </a:ext>
            </a:extLst>
          </p:cNvPr>
          <p:cNvCxnSpPr>
            <a:cxnSpLocks/>
          </p:cNvCxnSpPr>
          <p:nvPr/>
        </p:nvCxnSpPr>
        <p:spPr>
          <a:xfrm>
            <a:off x="4027802" y="3707246"/>
            <a:ext cx="38262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C67064ED-1D64-4A65-AEDB-002443B2B9B7}"/>
              </a:ext>
            </a:extLst>
          </p:cNvPr>
          <p:cNvCxnSpPr>
            <a:cxnSpLocks/>
          </p:cNvCxnSpPr>
          <p:nvPr/>
        </p:nvCxnSpPr>
        <p:spPr>
          <a:xfrm>
            <a:off x="3415481" y="3960338"/>
            <a:ext cx="33812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9E0B1828-EC85-4EB0-BD95-00F8B4375D72}"/>
              </a:ext>
            </a:extLst>
          </p:cNvPr>
          <p:cNvSpPr txBox="1"/>
          <p:nvPr/>
        </p:nvSpPr>
        <p:spPr>
          <a:xfrm>
            <a:off x="4572000" y="3653518"/>
            <a:ext cx="222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、事故対応、苦情処理</a:t>
            </a:r>
          </a:p>
        </p:txBody>
      </p:sp>
    </p:spTree>
    <p:extLst>
      <p:ext uri="{BB962C8B-B14F-4D97-AF65-F5344CB8AC3E}">
        <p14:creationId xmlns:p14="http://schemas.microsoft.com/office/powerpoint/2010/main" val="38327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6699C034-C8AD-4AAC-810A-0F1BBBB0E0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0" y="321011"/>
            <a:ext cx="8254351" cy="618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EE814BB-033D-48DA-811C-1E19AEC9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902" y="6447604"/>
            <a:ext cx="6517809" cy="274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国土交通省　道路運送法における許可又は登録を要しない運送の態様について（</a:t>
            </a:r>
            <a:r>
              <a:rPr lang="en-US" altLang="ja-JP" sz="1200" dirty="0"/>
              <a:t>H30.3.30</a:t>
            </a:r>
            <a:r>
              <a:rPr lang="ja-JP" altLang="en-US" sz="1200" dirty="0"/>
              <a:t>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xmlns="" id="{5BB53ED8-6667-4165-B6CA-8C25A78ADF49}"/>
              </a:ext>
            </a:extLst>
          </p:cNvPr>
          <p:cNvCxnSpPr>
            <a:cxnSpLocks/>
          </p:cNvCxnSpPr>
          <p:nvPr/>
        </p:nvCxnSpPr>
        <p:spPr>
          <a:xfrm>
            <a:off x="566242" y="1555956"/>
            <a:ext cx="33812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xmlns="" id="{4C373B93-7FF6-470A-A96F-136546662001}"/>
              </a:ext>
            </a:extLst>
          </p:cNvPr>
          <p:cNvCxnSpPr>
            <a:cxnSpLocks/>
          </p:cNvCxnSpPr>
          <p:nvPr/>
        </p:nvCxnSpPr>
        <p:spPr>
          <a:xfrm>
            <a:off x="1182549" y="3564371"/>
            <a:ext cx="33812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AB15F031-95B2-47AD-B5DD-6EF2C38EDD5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1" y="359921"/>
            <a:ext cx="8137847" cy="60992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CF809566-23A3-45B8-B20D-5AEA415A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902" y="6447604"/>
            <a:ext cx="6517809" cy="274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国土交通省　道路運送法における許可又は登録を要しない運送の態様について（</a:t>
            </a:r>
            <a:r>
              <a:rPr lang="en-US" altLang="ja-JP" sz="1200" dirty="0"/>
              <a:t>H30.3.30</a:t>
            </a:r>
            <a:r>
              <a:rPr lang="ja-JP" altLang="en-US" sz="1200" dirty="0"/>
              <a:t>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376C1340-4239-4D9B-8062-BDE3BEBBB5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7" y="262643"/>
            <a:ext cx="8202789" cy="61478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05A54610-9438-446F-A090-1432284F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902" y="6447604"/>
            <a:ext cx="6517809" cy="2742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/>
              <a:t>国土交通省　道路運送法における許可又は登録を要しない運送の態様について（</a:t>
            </a:r>
            <a:r>
              <a:rPr lang="en-US" altLang="ja-JP" sz="1200" dirty="0"/>
              <a:t>H30.3.30</a:t>
            </a:r>
            <a:r>
              <a:rPr lang="ja-JP" altLang="en-US" sz="1200" dirty="0"/>
              <a:t>）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xmlns="" id="{DECFA3C7-1402-4D7E-8CA2-B2E1CC427272}"/>
              </a:ext>
            </a:extLst>
          </p:cNvPr>
          <p:cNvCxnSpPr>
            <a:cxnSpLocks/>
          </p:cNvCxnSpPr>
          <p:nvPr/>
        </p:nvCxnSpPr>
        <p:spPr>
          <a:xfrm flipV="1">
            <a:off x="737595" y="3429000"/>
            <a:ext cx="980987" cy="6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55BBA3F8-CA4F-4120-8FD0-B029A6889B6A}"/>
              </a:ext>
            </a:extLst>
          </p:cNvPr>
          <p:cNvCxnSpPr>
            <a:cxnSpLocks/>
          </p:cNvCxnSpPr>
          <p:nvPr/>
        </p:nvCxnSpPr>
        <p:spPr>
          <a:xfrm flipV="1">
            <a:off x="5554523" y="3429000"/>
            <a:ext cx="2879184" cy="6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xmlns="" id="{09119438-C5DC-4210-A21A-9059E6FCCD31}"/>
              </a:ext>
            </a:extLst>
          </p:cNvPr>
          <p:cNvCxnSpPr>
            <a:cxnSpLocks/>
          </p:cNvCxnSpPr>
          <p:nvPr/>
        </p:nvCxnSpPr>
        <p:spPr>
          <a:xfrm>
            <a:off x="700856" y="3621521"/>
            <a:ext cx="44344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704</Words>
  <Application>Microsoft Office PowerPoint</Application>
  <PresentationFormat>画面に合わせる (4:3)</PresentationFormat>
  <Paragraphs>196</Paragraphs>
  <Slides>20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PowerPoint プレゼンテーション</vt:lpstr>
      <vt:lpstr>移動・外出が困難な高齢者の増加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大福 族生</dc:creator>
  <cp:lastModifiedBy>soeda</cp:lastModifiedBy>
  <cp:revision>31</cp:revision>
  <dcterms:created xsi:type="dcterms:W3CDTF">2020-01-08T23:41:49Z</dcterms:created>
  <dcterms:modified xsi:type="dcterms:W3CDTF">2020-01-15T23:01:18Z</dcterms:modified>
</cp:coreProperties>
</file>